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62" r:id="rId4"/>
    <p:sldId id="275" r:id="rId5"/>
    <p:sldId id="265" r:id="rId6"/>
    <p:sldId id="257" r:id="rId7"/>
    <p:sldId id="263" r:id="rId8"/>
    <p:sldId id="258" r:id="rId9"/>
    <p:sldId id="259" r:id="rId10"/>
    <p:sldId id="260" r:id="rId11"/>
    <p:sldId id="264" r:id="rId12"/>
    <p:sldId id="261" r:id="rId13"/>
    <p:sldId id="269" r:id="rId14"/>
    <p:sldId id="276" r:id="rId15"/>
    <p:sldId id="278" r:id="rId16"/>
    <p:sldId id="277" r:id="rId17"/>
  </p:sldIdLst>
  <p:sldSz cx="12192000" cy="6858000"/>
  <p:notesSz cx="6858000" cy="9144000"/>
  <p:embeddedFontLst>
    <p:embeddedFont>
      <p:font typeface="Bebas" panose="020B0604020202020204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5C5"/>
    <a:srgbClr val="51ADDB"/>
    <a:srgbClr val="38ABE4"/>
    <a:srgbClr val="0B3951"/>
    <a:srgbClr val="2499D5"/>
    <a:srgbClr val="C10601"/>
    <a:srgbClr val="FC7070"/>
    <a:srgbClr val="FB413F"/>
    <a:srgbClr val="CD0603"/>
    <a:srgbClr val="299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7218-3678-49F0-9F0C-E8751272CDD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hedailyshow.cc.com/videos/mx5cx0/the-correspondents-explain---political-parties---the-two-party-syste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85C5">
                <a:lumMod val="60000"/>
                <a:lumOff val="40000"/>
              </a:srgbClr>
            </a:gs>
            <a:gs pos="50000">
              <a:srgbClr val="4B85C5">
                <a:lumMod val="40000"/>
                <a:lumOff val="60000"/>
              </a:srgbClr>
            </a:gs>
            <a:gs pos="100000">
              <a:srgbClr val="4B85C5">
                <a:lumMod val="20000"/>
                <a:lumOff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" y="1453680"/>
            <a:ext cx="9118188" cy="540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988"/>
            <a:ext cx="12192000" cy="1232663"/>
          </a:xfrm>
        </p:spPr>
        <p:txBody>
          <a:bodyPr anchor="ctr">
            <a:noAutofit/>
          </a:bodyPr>
          <a:lstStyle/>
          <a:p>
            <a:r>
              <a:rPr lang="en-US" dirty="0" smtClean="0">
                <a:latin typeface="Bebas" pitchFamily="2" charset="0"/>
              </a:rPr>
              <a:t>Party    Identification</a:t>
            </a:r>
            <a:endParaRPr lang="en-US" dirty="0"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0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3775075"/>
            <a:ext cx="6972300" cy="2111375"/>
          </a:xfrm>
          <a:gradFill>
            <a:gsLst>
              <a:gs pos="0">
                <a:srgbClr val="C4101D">
                  <a:lumMod val="80000"/>
                </a:srgbClr>
              </a:gs>
              <a:gs pos="50000">
                <a:srgbClr val="C4101D">
                  <a:lumMod val="90000"/>
                </a:srgbClr>
              </a:gs>
              <a:gs pos="100000">
                <a:srgbClr val="C4101D">
                  <a:lumMod val="80000"/>
                  <a:lumOff val="2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Some Independents 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  Right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85" y="590550"/>
            <a:ext cx="4314746" cy="203835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Bebas" pitchFamily="2" charset="0"/>
              </a:rPr>
              <a:t>98.3%</a:t>
            </a:r>
            <a:endParaRPr lang="en-US" sz="12000" b="1" dirty="0">
              <a:solidFill>
                <a:schemeClr val="bg1"/>
              </a:solidFill>
              <a:latin typeface="Bebas" pitchFamily="2" charset="0"/>
            </a:endParaRPr>
          </a:p>
        </p:txBody>
      </p:sp>
      <p:pic>
        <p:nvPicPr>
          <p:cNvPr id="3074" name="Picture 2" descr="http://upload.wikimedia.org/wikipedia/commons/thumb/f/f0/Mitt_Romney_by_Gage_Skidmore_6_cropped.jpg/640px-Mitt_Romney_by_Gage_Skidmore_6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23" y="0"/>
            <a:ext cx="3975776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2030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Photo by 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Gage Skidmore</a:t>
            </a:r>
          </a:p>
        </p:txBody>
      </p:sp>
      <p:pic>
        <p:nvPicPr>
          <p:cNvPr id="3076" name="Picture 4" descr="http://upload.wikimedia.org/wikipedia/commons/thumb/f/f9/Obama_portrait_crop.jpg/640px-Obama_portrai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57284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8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Photo by 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Pete Souza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3" y="56737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7"/>
                <a:gridCol w="1295400"/>
                <a:gridCol w="510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51.1%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1.7%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47.2%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7285" y="3030308"/>
            <a:ext cx="4258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Chose a party when it came crunch time.</a:t>
            </a:r>
            <a:endParaRPr lang="en-US" sz="32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55752"/>
              </p:ext>
            </p:extLst>
          </p:nvPr>
        </p:nvGraphicFramePr>
        <p:xfrm>
          <a:off x="0" y="4416425"/>
          <a:ext cx="121919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90C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1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LEANS</a:t>
                      </a:r>
                      <a:endParaRPr lang="en-US" sz="2000" b="1" dirty="0"/>
                    </a:p>
                  </a:txBody>
                  <a:tcPr>
                    <a:solidFill>
                      <a:srgbClr val="51A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INDEPENDENT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LEANS</a:t>
                      </a:r>
                      <a:endParaRPr lang="en-US" sz="2000" b="1" dirty="0"/>
                    </a:p>
                  </a:txBody>
                  <a:tcPr>
                    <a:solidFill>
                      <a:srgbClr val="FC7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06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90C05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7975"/>
            <a:ext cx="3295650" cy="1597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 Complex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b="9920"/>
          <a:stretch/>
        </p:blipFill>
        <p:spPr>
          <a:xfrm>
            <a:off x="0" y="670001"/>
            <a:ext cx="7262828" cy="6139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062" y="2791325"/>
            <a:ext cx="4471737" cy="338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Georgia" panose="02040502050405020303" pitchFamily="18" charset="0"/>
              </a:rPr>
              <a:t>As coalitions shift between parties, so do individuals.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670001"/>
            <a:ext cx="8995612" cy="1325563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>
                <a:latin typeface="Bebas" pitchFamily="2" charset="0"/>
              </a:rPr>
              <a:t>Realignment</a:t>
            </a:r>
            <a:endParaRPr lang="en-US" sz="9600" dirty="0"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71" y="1782445"/>
            <a:ext cx="10515600" cy="3170555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/>
              <a:t>Deallignment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>FRQ </a:t>
            </a:r>
            <a:r>
              <a:rPr lang="en-US" sz="5300" b="1" dirty="0" smtClean="0"/>
              <a:t>with graph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>	</a:t>
            </a:r>
          </a:p>
        </p:txBody>
      </p:sp>
      <p:pic>
        <p:nvPicPr>
          <p:cNvPr id="2050" name="Picture 2" descr="http://www.woodshistory.com/uploads/1/8/6/4/18647408/7498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1" y="563879"/>
            <a:ext cx="7755829" cy="58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3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2 Party System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Advantages/Disadvantages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- Multiparty System???</a:t>
            </a:r>
            <a:br>
              <a:rPr lang="en-US" b="1" dirty="0"/>
            </a:br>
            <a:r>
              <a:rPr lang="en-US" b="1" dirty="0"/>
              <a:t>	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Proportional Representation vs </a:t>
            </a:r>
            <a:r>
              <a:rPr lang="en-US" b="1" dirty="0"/>
              <a:t>Winner Take All</a:t>
            </a:r>
            <a:br>
              <a:rPr lang="en-US" b="1" dirty="0"/>
            </a:br>
            <a:r>
              <a:rPr lang="en-US" b="1" dirty="0"/>
              <a:t>	</a:t>
            </a:r>
          </a:p>
          <a:p>
            <a:r>
              <a:rPr lang="en-US" b="1" dirty="0" smtClean="0"/>
              <a:t>Polarization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5040" y="255905"/>
            <a:ext cx="5181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http://thedailyshow.cc.com/videos/mx5cx0/the-correspondents-explain---political-parties---</a:t>
            </a:r>
            <a:r>
              <a:rPr lang="en-US" dirty="0" smtClean="0">
                <a:hlinkClick r:id="rId2"/>
              </a:rPr>
              <a:t>the-two-party-system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dogainey.wejustwantstephencolberttocometoourcollegesuperpac.org/wp-content/uploads/2012/09/2-pa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317"/>
            <a:ext cx="6096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3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565"/>
            <a:ext cx="1130808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3</a:t>
            </a:r>
            <a:r>
              <a:rPr lang="en-US" baseline="30000" dirty="0" smtClean="0"/>
              <a:t>rd</a:t>
            </a:r>
            <a:r>
              <a:rPr lang="en-US" dirty="0" smtClean="0"/>
              <a:t> parties?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www.presidentelect.org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3058"/>
            <a:ext cx="7757160" cy="51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6280" y="115371"/>
            <a:ext cx="3855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run for office?</a:t>
            </a:r>
          </a:p>
          <a:p>
            <a:endParaRPr lang="en-US" sz="3200" dirty="0" smtClean="0"/>
          </a:p>
          <a:p>
            <a:r>
              <a:rPr lang="en-US" sz="3200" dirty="0" smtClean="0"/>
              <a:t>Contributions?</a:t>
            </a:r>
          </a:p>
          <a:p>
            <a:endParaRPr lang="en-US" sz="3200" dirty="0"/>
          </a:p>
          <a:p>
            <a:r>
              <a:rPr lang="en-US" sz="3200" dirty="0" smtClean="0"/>
              <a:t>Why do we not vote for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0601"/>
            </a:gs>
            <a:gs pos="50000">
              <a:srgbClr val="CD0603"/>
            </a:gs>
            <a:gs pos="100000">
              <a:srgbClr val="FB41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8" y="680487"/>
            <a:ext cx="6601650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objectives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15" y="2191871"/>
            <a:ext cx="6468073" cy="4378624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what ways do people identify with political parties?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factors influence party preference?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2636147"/>
            <a:ext cx="4333677" cy="25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7975"/>
            <a:ext cx="3086100" cy="159702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Simple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29012"/>
              </p:ext>
            </p:extLst>
          </p:nvPr>
        </p:nvGraphicFramePr>
        <p:xfrm>
          <a:off x="0" y="44164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4933950"/>
                <a:gridCol w="3657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7975"/>
            <a:ext cx="3086100" cy="159702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Simple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776817"/>
              </p:ext>
            </p:extLst>
          </p:nvPr>
        </p:nvGraphicFramePr>
        <p:xfrm>
          <a:off x="0" y="4416425"/>
          <a:ext cx="1219199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4933950"/>
                <a:gridCol w="3657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30%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45%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25%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>
          <a:xfrm>
            <a:off x="632012" y="161365"/>
            <a:ext cx="10986247" cy="6535270"/>
          </a:xfrm>
          <a:prstGeom prst="noSmoking">
            <a:avLst>
              <a:gd name="adj" fmla="val 88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499811"/>
            <a:ext cx="12192000" cy="6800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Nearly half of the electorate self-identifies as independent.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85C5">
                <a:lumMod val="60000"/>
                <a:lumOff val="40000"/>
              </a:srgbClr>
            </a:gs>
            <a:gs pos="50000">
              <a:srgbClr val="4B85C5">
                <a:lumMod val="40000"/>
                <a:lumOff val="60000"/>
              </a:srgbClr>
            </a:gs>
            <a:gs pos="100000">
              <a:srgbClr val="4B85C5">
                <a:lumMod val="20000"/>
                <a:lumOff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14" y="365125"/>
            <a:ext cx="11653262" cy="1325563"/>
          </a:xfrm>
        </p:spPr>
        <p:txBody>
          <a:bodyPr>
            <a:noAutofit/>
          </a:bodyPr>
          <a:lstStyle/>
          <a:p>
            <a:r>
              <a:rPr lang="en-US" sz="5700" dirty="0" smtClean="0">
                <a:latin typeface="Bebas" pitchFamily="2" charset="0"/>
              </a:rPr>
              <a:t>Expressions   of   Party   Preference</a:t>
            </a:r>
            <a:endParaRPr lang="en-US" sz="5700" dirty="0"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90689"/>
            <a:ext cx="8332694" cy="47291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Voter Registration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Self-Identification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Tendency to Support Party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Candidates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Policies</a:t>
            </a:r>
            <a:endParaRPr lang="en-US" sz="32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Voting in Primary </a:t>
            </a:r>
            <a:r>
              <a:rPr lang="en-US" sz="3600" dirty="0" smtClean="0">
                <a:latin typeface="Georgia" panose="02040502050405020303" pitchFamily="18" charset="0"/>
              </a:rPr>
              <a:t>Elections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latin typeface="Georgia" panose="02040502050405020303" pitchFamily="18" charset="0"/>
              </a:rPr>
              <a:t>Open vs Closed</a:t>
            </a:r>
            <a:endParaRPr lang="en-US" sz="32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15" y="1827159"/>
            <a:ext cx="4446226" cy="26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3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85" y="590550"/>
            <a:ext cx="4314746" cy="203835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Bebas" pitchFamily="2" charset="0"/>
              </a:rPr>
              <a:t>98.3%</a:t>
            </a:r>
            <a:endParaRPr lang="en-US" sz="12000" b="1" dirty="0">
              <a:solidFill>
                <a:schemeClr val="bg1"/>
              </a:solidFill>
              <a:latin typeface="Bebas" pitchFamily="2" charset="0"/>
            </a:endParaRPr>
          </a:p>
        </p:txBody>
      </p:sp>
      <p:pic>
        <p:nvPicPr>
          <p:cNvPr id="3074" name="Picture 2" descr="http://upload.wikimedia.org/wikipedia/commons/thumb/f/f0/Mitt_Romney_by_Gage_Skidmore_6_cropped.jpg/640px-Mitt_Romney_by_Gage_Skidmore_6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23" y="0"/>
            <a:ext cx="3975776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2030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by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Gage Skidmore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upload.wikimedia.org/wikipedia/commons/thumb/f/f9/Obama_portrait_crop.jpg/640px-Obama_portrai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57284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8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by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Pete Souza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38359"/>
              </p:ext>
            </p:extLst>
          </p:nvPr>
        </p:nvGraphicFramePr>
        <p:xfrm>
          <a:off x="3" y="56737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7"/>
                <a:gridCol w="1295400"/>
                <a:gridCol w="510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51.1%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1.7%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47.2%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6328" y="3030308"/>
            <a:ext cx="4006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Voted for one of the two major party candidates in the 2012 election.</a:t>
            </a: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7975"/>
            <a:ext cx="470535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LEANERS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 flipH="1"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5075"/>
            <a:ext cx="6381750" cy="2111375"/>
          </a:xfrm>
          <a:gradFill>
            <a:gsLst>
              <a:gs pos="0">
                <a:schemeClr val="accent5">
                  <a:satMod val="103000"/>
                  <a:tint val="94000"/>
                  <a:lumMod val="60000"/>
                </a:schemeClr>
              </a:gs>
              <a:gs pos="50000">
                <a:schemeClr val="accent5">
                  <a:satMod val="110000"/>
                  <a:shade val="100000"/>
                  <a:lumMod val="80000"/>
                </a:schemeClr>
              </a:gs>
              <a:gs pos="100000">
                <a:schemeClr val="accent5">
                  <a:satMod val="120000"/>
                  <a:shade val="78000"/>
                  <a:lumMod val="9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Some Independents 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  Left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178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Bebas</vt:lpstr>
      <vt:lpstr>Calibri</vt:lpstr>
      <vt:lpstr>Calibri Light</vt:lpstr>
      <vt:lpstr>Georgia</vt:lpstr>
      <vt:lpstr>Office Theme</vt:lpstr>
      <vt:lpstr>Party    Identification</vt:lpstr>
      <vt:lpstr>objectives</vt:lpstr>
      <vt:lpstr>The  Simple Version</vt:lpstr>
      <vt:lpstr>The  Simple Version</vt:lpstr>
      <vt:lpstr>Nearly half of the electorate self-identifies as independent.</vt:lpstr>
      <vt:lpstr>Expressions   of   Party   Preference</vt:lpstr>
      <vt:lpstr>98.3%</vt:lpstr>
      <vt:lpstr>LEANERS</vt:lpstr>
      <vt:lpstr>Some Independents Lean  Left</vt:lpstr>
      <vt:lpstr>Some Independents Lean  Right</vt:lpstr>
      <vt:lpstr>98.3%</vt:lpstr>
      <vt:lpstr>The   Complex Version</vt:lpstr>
      <vt:lpstr>Realignment</vt:lpstr>
      <vt:lpstr>Deallignment  FRQ with graph   </vt:lpstr>
      <vt:lpstr>2 Party System</vt:lpstr>
      <vt:lpstr>What about 3rd parties?  -www.presidentelect.org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Identification</dc:title>
  <dc:creator>Tom Richey</dc:creator>
  <cp:lastModifiedBy>Koerkenmeier, Josh</cp:lastModifiedBy>
  <cp:revision>37</cp:revision>
  <dcterms:created xsi:type="dcterms:W3CDTF">2014-07-13T22:01:44Z</dcterms:created>
  <dcterms:modified xsi:type="dcterms:W3CDTF">2015-02-04T14:55:03Z</dcterms:modified>
</cp:coreProperties>
</file>